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0"/>
  </p:notesMasterIdLst>
  <p:sldIdLst>
    <p:sldId id="257" r:id="rId2"/>
    <p:sldId id="256" r:id="rId3"/>
    <p:sldId id="269" r:id="rId4"/>
    <p:sldId id="270" r:id="rId5"/>
    <p:sldId id="271" r:id="rId6"/>
    <p:sldId id="272" r:id="rId7"/>
    <p:sldId id="273" r:id="rId8"/>
    <p:sldId id="268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7" d="100"/>
          <a:sy n="87" d="100"/>
        </p:scale>
        <p:origin x="-1464" y="-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media1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34FA94-14C9-4CB1-9D35-A02FD1C95221}" type="datetimeFigureOut">
              <a:rPr lang="en-US" smtClean="0"/>
              <a:pPr/>
              <a:t>11/29/2020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EF3E31-8BB3-486C-839D-0BD5816C31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2896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EF3E31-8BB3-486C-839D-0BD5816C31CE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EF3E31-8BB3-486C-839D-0BD5816C31CE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EF3E31-8BB3-486C-839D-0BD5816C31CE}" type="slidenum">
              <a:rPr lang="en-US" smtClean="0"/>
              <a:pPr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EF3E31-8BB3-486C-839D-0BD5816C31CE}" type="slidenum">
              <a:rPr lang="en-US" smtClean="0"/>
              <a:pPr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EF3E31-8BB3-486C-839D-0BD5816C31CE}" type="slidenum">
              <a:rPr lang="en-US" smtClean="0"/>
              <a:pPr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EF3E31-8BB3-486C-839D-0BD5816C31CE}" type="slidenum">
              <a:rPr lang="en-US" smtClean="0"/>
              <a:pPr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EF3E31-8BB3-486C-839D-0BD5816C31CE}" type="slidenum">
              <a:rPr lang="en-US" smtClean="0"/>
              <a:pPr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EF3E31-8BB3-486C-839D-0BD5816C31CE}" type="slidenum">
              <a:rPr lang="en-US" smtClean="0"/>
              <a:pPr/>
              <a:t>8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ctrTitle"/>
          </p:nvPr>
        </p:nvSpPr>
        <p:spPr>
          <a:xfrm>
            <a:off x="1432560" y="359898"/>
            <a:ext cx="7406640" cy="1472184"/>
          </a:xfrm>
        </p:spPr>
        <p:txBody>
          <a:bodyPr anchor="b"/>
          <a:lstStyle>
            <a:lvl1pPr algn="l"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2" name="Subtitle 21"/>
          <p:cNvSpPr>
            <a:spLocks noGrp="1"/>
          </p:cNvSpPr>
          <p:nvPr>
            <p:ph type="subTitle" idx="1"/>
          </p:nvPr>
        </p:nvSpPr>
        <p:spPr>
          <a:xfrm>
            <a:off x="1432560" y="1850064"/>
            <a:ext cx="7406640" cy="1752600"/>
          </a:xfrm>
        </p:spPr>
        <p:txBody>
          <a:bodyPr tIns="0"/>
          <a:lstStyle>
            <a:lvl1pPr marL="27432" indent="0" algn="l">
              <a:buNone/>
              <a:defRPr sz="26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C5D0C131-1FD1-4AA1-9AC0-9E963D69EED5}" type="datetime1">
              <a:rPr lang="en-US" smtClean="0"/>
              <a:pPr/>
              <a:t>11/29/2020</a:t>
            </a:fld>
            <a:endParaRPr lang="en-US"/>
          </a:p>
        </p:txBody>
      </p:sp>
      <p:sp>
        <p:nvSpPr>
          <p:cNvPr id="20" name="Footer Placeholder 1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EEC-5266 Research Methodology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9BBF34E-23DA-4C25-ADA4-A4AD573EB28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921433" y="1413802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1157176" y="1345016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2E01E5E9-521E-4C1F-A466-23A024860339}" type="datetime1">
              <a:rPr lang="en-US" smtClean="0"/>
              <a:pPr/>
              <a:t>11/29/2020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EEC-5266 Research Methodology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9BBF34E-23DA-4C25-ADA4-A4AD573EB28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274639"/>
            <a:ext cx="1828800" cy="5851525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274640"/>
            <a:ext cx="55626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CC12B61-F8EF-4C1F-AF66-0D4874F6492F}" type="datetime1">
              <a:rPr lang="en-US" smtClean="0"/>
              <a:pPr/>
              <a:t>11/29/2020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EEC-5266 Research Methodology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9BBF34E-23DA-4C25-ADA4-A4AD573EB28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9577489-7F77-4CA7-81EF-C857E006A63B}" type="datetime1">
              <a:rPr lang="en-US" smtClean="0"/>
              <a:pPr/>
              <a:t>11/29/2020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EEC-5266 Research Methodology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9BBF34E-23DA-4C25-ADA4-A4AD573EB28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282890" y="-54"/>
            <a:ext cx="68580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8392" y="2600325"/>
            <a:ext cx="6400800" cy="2286000"/>
          </a:xfrm>
        </p:spPr>
        <p:txBody>
          <a:bodyPr anchor="t"/>
          <a:lstStyle>
            <a:lvl1pPr algn="l">
              <a:lnSpc>
                <a:spcPts val="4500"/>
              </a:lnSpc>
              <a:buNone/>
              <a:defRPr sz="4000" b="1" cap="all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8392" y="1066800"/>
            <a:ext cx="6400800" cy="1509712"/>
          </a:xfrm>
        </p:spPr>
        <p:txBody>
          <a:bodyPr anchor="b"/>
          <a:lstStyle>
            <a:lvl1pPr marL="18288" indent="0">
              <a:lnSpc>
                <a:spcPts val="2300"/>
              </a:lnSpc>
              <a:spcBef>
                <a:spcPts val="0"/>
              </a:spcBef>
              <a:buNone/>
              <a:defRPr sz="20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72C36B7-6AAC-4789-A7C0-40A493999B2E}" type="datetime1">
              <a:rPr lang="en-US" smtClean="0"/>
              <a:pPr/>
              <a:t>11/29/2020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EEC-5266 Research Methodology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9BBF34E-23DA-4C25-ADA4-A4AD573EB28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2286000" y="0"/>
            <a:ext cx="762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2172321" y="2814656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2408064" y="2745870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3560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7608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0DCBC4A6-4BB9-44C2-8F07-06BD2A9EBE48}" type="datetime1">
              <a:rPr lang="en-US" smtClean="0"/>
              <a:pPr/>
              <a:t>11/29/2020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EEC-5266 Research Methodology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9BBF34E-23DA-4C25-ADA4-A4AD573EB28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60336"/>
            <a:ext cx="8229600" cy="1143000"/>
          </a:xfrm>
        </p:spPr>
        <p:txBody>
          <a:bodyPr anchor="ctr"/>
          <a:lstStyle>
            <a:lvl1pPr algn="ctr">
              <a:defRPr sz="4500" b="1" cap="none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6344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909BC93-4535-4436-BE36-19F2D1D0A880}" type="datetime1">
              <a:rPr lang="en-US" smtClean="0"/>
              <a:pPr/>
              <a:t>11/29/2020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EEC-5266 Research Methodology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9BBF34E-23DA-4C25-ADA4-A4AD573EB28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 anchor="ctr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CDF60020-4687-4ED8-AFCD-119EA37B308A}" type="datetime1">
              <a:rPr lang="en-US" smtClean="0"/>
              <a:pPr/>
              <a:t>11/29/2020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EEC-5266 Research Methodology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9BBF34E-23DA-4C25-ADA4-A4AD573EB28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014984" y="0"/>
            <a:ext cx="8129016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C56FDAE-35EE-450B-9912-E2536AD73766}" type="datetime1">
              <a:rPr lang="en-US" smtClean="0"/>
              <a:pPr/>
              <a:t>11/29/2020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EEC-5266 Research Methodology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9BBF34E-23DA-4C25-ADA4-A4AD573EB28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Rectangle 5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6778"/>
            <a:ext cx="3810000" cy="1162050"/>
          </a:xfrm>
          <a:ln>
            <a:noFill/>
          </a:ln>
        </p:spPr>
        <p:txBody>
          <a:bodyPr anchor="b"/>
          <a:lstStyle>
            <a:lvl1pPr algn="l">
              <a:lnSpc>
                <a:spcPts val="2000"/>
              </a:lnSpc>
              <a:buNone/>
              <a:defRPr sz="2200" b="1" cap="all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1406964"/>
            <a:ext cx="3810000" cy="698500"/>
          </a:xfrm>
        </p:spPr>
        <p:txBody>
          <a:bodyPr/>
          <a:lstStyle>
            <a:lvl1pPr marL="4572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2133600"/>
            <a:ext cx="8153400" cy="39925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FD480F1-B56A-4FC2-9454-66BFF5E55F6A}" type="datetime1">
              <a:rPr lang="en-US" smtClean="0"/>
              <a:pPr/>
              <a:t>11/29/2020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EEC-5266 Research Methodology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9BBF34E-23DA-4C25-ADA4-A4AD573EB28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6896" y="1066800"/>
            <a:ext cx="2743200" cy="1981200"/>
          </a:xfrm>
        </p:spPr>
        <p:txBody>
          <a:bodyPr anchor="b">
            <a:noAutofit/>
          </a:bodyPr>
          <a:lstStyle>
            <a:lvl1pPr algn="l">
              <a:buNone/>
              <a:defRPr sz="2100" b="1"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DB614CF-095A-4A7E-896A-C07C27315991}" type="datetime1">
              <a:rPr lang="en-US" smtClean="0"/>
              <a:pPr/>
              <a:t>11/29/2020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EEC-5266 Research Methodology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9BBF34E-23DA-4C25-ADA4-A4AD573EB28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62000" y="1066800"/>
            <a:ext cx="4572000" cy="4572000"/>
          </a:xfrm>
          <a:prstGeom prst="rect">
            <a:avLst/>
          </a:prstGeom>
          <a:solidFill>
            <a:srgbClr val="FFFFFF"/>
          </a:solidFill>
          <a:ln w="88900" cap="sq">
            <a:solidFill>
              <a:srgbClr val="FFFFFF"/>
            </a:solidFill>
            <a:miter lim="800000"/>
          </a:ln>
          <a:effectLst>
            <a:outerShdw blurRad="55500" dist="18500" dir="5400000" algn="tl" rotWithShape="0">
              <a:srgbClr val="000000">
                <a:alpha val="3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635">
            <a:bevelT w="25400" h="19050"/>
            <a:contourClr>
              <a:srgbClr val="969696"/>
            </a:contourClr>
          </a:sp3d>
        </p:spPr>
        <p:txBody>
          <a:bodyPr lIns="91440" tIns="274320" rtlCol="0" anchor="t">
            <a:normAutofit/>
          </a:bodyPr>
          <a:lstStyle>
            <a:extLst/>
          </a:lstStyle>
          <a:p>
            <a:pPr marL="0" indent="-283464" algn="l" rtl="0" eaLnBrk="1" latinLnBrk="0" hangingPunct="1">
              <a:lnSpc>
                <a:spcPts val="3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</a:pPr>
            <a:endParaRPr kumimoji="0" lang="en-US" sz="3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143003"/>
            <a:ext cx="4419600" cy="3514531"/>
          </a:xfrm>
          <a:prstGeom prst="roundRect">
            <a:avLst>
              <a:gd name="adj" fmla="val 783"/>
            </a:avLst>
          </a:prstGeom>
          <a:solidFill>
            <a:schemeClr val="bg2"/>
          </a:solidFill>
          <a:ln w="127000">
            <a:noFill/>
            <a:miter lim="800000"/>
          </a:ln>
          <a:effectLst/>
        </p:spPr>
        <p:txBody>
          <a:bodyPr lIns="91440" tIns="274320" anchor="t"/>
          <a:lstStyle>
            <a:lvl1pPr indent="0">
              <a:buNone/>
              <a:defRPr sz="3200"/>
            </a:lvl1pPr>
            <a:extLst/>
          </a:lstStyle>
          <a:p>
            <a:pPr marL="0" algn="l" eaLnBrk="1" latinLnBrk="0" hangingPunct="1"/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9" name="Flowchart: Process 8"/>
          <p:cNvSpPr/>
          <p:nvPr/>
        </p:nvSpPr>
        <p:spPr>
          <a:xfrm rot="19468671">
            <a:off x="396725" y="954341"/>
            <a:ext cx="685800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shade val="90000"/>
                <a:satMod val="200000"/>
                <a:alpha val="4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0" name="Flowchart: Process 9"/>
          <p:cNvSpPr/>
          <p:nvPr/>
        </p:nvSpPr>
        <p:spPr>
          <a:xfrm rot="2103354" flipH="1">
            <a:off x="5003667" y="936786"/>
            <a:ext cx="649224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alpha val="2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800600"/>
            <a:ext cx="4419600" cy="762000"/>
          </a:xfrm>
        </p:spPr>
        <p:txBody>
          <a:bodyPr anchor="ctr"/>
          <a:lstStyle>
            <a:lvl1pPr marL="0" indent="0" algn="l">
              <a:lnSpc>
                <a:spcPts val="1600"/>
              </a:lnSpc>
              <a:spcBef>
                <a:spcPts val="0"/>
              </a:spcBef>
              <a:buNone/>
              <a:defRPr sz="1400">
                <a:solidFill>
                  <a:srgbClr val="777777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e 6"/>
          <p:cNvSpPr/>
          <p:nvPr/>
        </p:nvSpPr>
        <p:spPr>
          <a:xfrm>
            <a:off x="-815927" y="-815922"/>
            <a:ext cx="1638887" cy="1638887"/>
          </a:xfrm>
          <a:prstGeom prst="pie">
            <a:avLst>
              <a:gd name="adj1" fmla="val 0"/>
              <a:gd name="adj2" fmla="val 5402120"/>
            </a:avLst>
          </a:prstGeom>
          <a:solidFill>
            <a:schemeClr val="bg2">
              <a:tint val="18000"/>
              <a:satMod val="220000"/>
              <a:alpha val="33000"/>
            </a:schemeClr>
          </a:solidFill>
          <a:ln w="3175" cap="rnd" cmpd="sng" algn="ctr">
            <a:solidFill>
              <a:schemeClr val="bg2">
                <a:shade val="70000"/>
                <a:satMod val="200000"/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168816" y="21102"/>
            <a:ext cx="1702191" cy="1702191"/>
          </a:xfrm>
          <a:prstGeom prst="ellipse">
            <a:avLst/>
          </a:prstGeom>
          <a:noFill/>
          <a:ln w="27305" cap="rnd" cmpd="sng" algn="ctr">
            <a:solidFill>
              <a:schemeClr val="bg2">
                <a:tint val="45000"/>
                <a:satMod val="325000"/>
                <a:alpha val="100000"/>
              </a:schemeClr>
            </a:solidFill>
            <a:prstDash val="solid"/>
          </a:ln>
          <a:effectLst>
            <a:outerShdw blurRad="25400" dist="25400" dir="5400000" algn="tl" rotWithShape="0">
              <a:schemeClr val="bg2">
                <a:shade val="50000"/>
                <a:satMod val="150000"/>
                <a:alpha val="8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Donut 10"/>
          <p:cNvSpPr/>
          <p:nvPr/>
        </p:nvSpPr>
        <p:spPr>
          <a:xfrm rot="2315675">
            <a:off x="182881" y="1055077"/>
            <a:ext cx="1125717" cy="1102624"/>
          </a:xfrm>
          <a:prstGeom prst="donut">
            <a:avLst>
              <a:gd name="adj" fmla="val 11833"/>
            </a:avLst>
          </a:prstGeom>
          <a:gradFill rotWithShape="1">
            <a:gsLst>
              <a:gs pos="0">
                <a:schemeClr val="bg2">
                  <a:tint val="10000"/>
                  <a:shade val="99000"/>
                  <a:satMod val="355000"/>
                  <a:alpha val="70000"/>
                </a:schemeClr>
              </a:gs>
              <a:gs pos="70000">
                <a:schemeClr val="bg2">
                  <a:tint val="6000"/>
                  <a:shade val="100000"/>
                  <a:satMod val="400000"/>
                  <a:alpha val="55000"/>
                </a:schemeClr>
              </a:gs>
              <a:gs pos="100000">
                <a:schemeClr val="bg2">
                  <a:tint val="100000"/>
                  <a:shade val="75000"/>
                  <a:satMod val="370000"/>
                  <a:alpha val="60000"/>
                </a:schemeClr>
              </a:gs>
            </a:gsLst>
            <a:path path="circle">
              <a:fillToRect l="-407500" t="-50000" r="507500" b="150000"/>
            </a:path>
          </a:gradFill>
          <a:ln w="7350" cap="rnd" cmpd="sng" algn="ctr">
            <a:solidFill>
              <a:schemeClr val="bg2">
                <a:shade val="60000"/>
                <a:satMod val="220000"/>
                <a:alpha val="100000"/>
              </a:schemeClr>
            </a:solidFill>
            <a:prstDash val="solid"/>
          </a:ln>
          <a:effectLst>
            <a:outerShdw blurRad="12700" dist="15000" dir="4500000" algn="tl" rotWithShape="0">
              <a:schemeClr val="bg2">
                <a:shade val="10000"/>
                <a:satMod val="200000"/>
                <a:alpha val="3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>
          <a:xfrm>
            <a:off x="1012873" y="-54"/>
            <a:ext cx="8131127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5" name="Title Placeholder 4"/>
          <p:cNvSpPr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</p:spPr>
        <p:txBody>
          <a:bodyPr anchor="ctr">
            <a:norm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</p:spPr>
        <p:txBody>
          <a:bodyPr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4" name="Date Placeholder 23"/>
          <p:cNvSpPr>
            <a:spLocks noGrp="1"/>
          </p:cNvSpPr>
          <p:nvPr>
            <p:ph type="dt" sz="half" idx="2"/>
          </p:nvPr>
        </p:nvSpPr>
        <p:spPr>
          <a:xfrm>
            <a:off x="3581400" y="6305550"/>
            <a:ext cx="2133600" cy="476250"/>
          </a:xfrm>
          <a:prstGeom prst="rect">
            <a:avLst/>
          </a:prstGeom>
        </p:spPr>
        <p:txBody>
          <a:bodyPr anchor="b"/>
          <a:lstStyle>
            <a:lvl1pPr algn="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</a:defRPr>
            </a:lvl1pPr>
            <a:extLst/>
          </a:lstStyle>
          <a:p>
            <a:fld id="{3C36E0AA-10BA-4DD8-947A-2624A08F019F}" type="datetime1">
              <a:rPr lang="en-US" smtClean="0"/>
              <a:pPr/>
              <a:t>11/29/2020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r>
              <a:rPr lang="en-US" smtClean="0"/>
              <a:t>EEC-5266 Research Methodology</a:t>
            </a:r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4"/>
          </p:nvPr>
        </p:nvSpPr>
        <p:spPr>
          <a:xfrm>
            <a:off x="8613648" y="6305550"/>
            <a:ext cx="457200" cy="476250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fld id="{B9BBF34E-23DA-4C25-ADA4-A4AD573EB28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5" name="Rectangle 14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dt="0"/>
  <p:txStyles>
    <p:titleStyle>
      <a:lvl1pPr algn="l" rtl="0" eaLnBrk="1" latinLnBrk="0" hangingPunct="1">
        <a:spcBef>
          <a:spcPct val="0"/>
        </a:spcBef>
        <a:buNone/>
        <a:defRPr kumimoji="0" sz="4300" kern="1200">
          <a:solidFill>
            <a:schemeClr val="tx2">
              <a:satMod val="130000"/>
            </a:schemeClr>
          </a:solidFill>
          <a:effectLst>
            <a:outerShdw blurRad="50000" dist="30000" dir="5400000" algn="tl" rotWithShape="0">
              <a:srgbClr val="000000">
                <a:alpha val="30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83464" algn="l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SzPct val="80000"/>
        <a:buFont typeface="Wingdings 2"/>
        <a:buChar char="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37744" algn="l" rtl="0" eaLnBrk="1" latinLnBrk="0" hangingPunct="1">
        <a:lnSpc>
          <a:spcPct val="100000"/>
        </a:lnSpc>
        <a:spcBef>
          <a:spcPts val="550"/>
        </a:spcBef>
        <a:buClr>
          <a:schemeClr val="accent1"/>
        </a:buClr>
        <a:buFont typeface="Verdana"/>
        <a:buChar char="◦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886968" indent="-228600" algn="l" rtl="0" eaLnBrk="1" latinLnBrk="0" hangingPunct="1">
        <a:lnSpc>
          <a:spcPct val="100000"/>
        </a:lnSpc>
        <a:spcBef>
          <a:spcPct val="20000"/>
        </a:spcBef>
        <a:buClr>
          <a:schemeClr val="accent2"/>
        </a:buClr>
        <a:buFont typeface="Wingdings 2"/>
        <a:buChar char="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173736" algn="l" rtl="0" eaLnBrk="1" latinLnBrk="0" hangingPunct="1">
        <a:lnSpc>
          <a:spcPct val="100000"/>
        </a:lnSpc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182880" algn="l" rtl="0" eaLnBrk="1" latinLnBrk="0" hangingPunct="1">
        <a:lnSpc>
          <a:spcPct val="100000"/>
        </a:lnSpc>
        <a:spcBef>
          <a:spcPct val="20000"/>
        </a:spcBef>
        <a:buClr>
          <a:schemeClr val="accent4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82880" algn="l" rtl="0" eaLnBrk="1" latinLnBrk="0" hangingPunct="1">
        <a:lnSpc>
          <a:spcPct val="100000"/>
        </a:lnSpc>
        <a:spcBef>
          <a:spcPct val="20000"/>
        </a:spcBef>
        <a:buClr>
          <a:schemeClr val="accent5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13055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28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EE-287 Engineering Economics</a:t>
            </a:r>
            <a:endParaRPr lang="en-US" sz="2800" dirty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endParaRPr lang="en-US" sz="2000" dirty="0" smtClean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  <a:p>
            <a:r>
              <a:rPr lang="en-US" sz="1700" b="1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Lecture Title:</a:t>
            </a:r>
            <a:r>
              <a:rPr lang="en-US" sz="17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 </a:t>
            </a:r>
          </a:p>
          <a:p>
            <a:r>
              <a:rPr lang="en-US" sz="17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Foundations of Engineering Economy &amp; Performing an Engineering Economy Study</a:t>
            </a:r>
          </a:p>
          <a:p>
            <a:r>
              <a:rPr lang="en-US" sz="1700" b="1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Instructor: </a:t>
            </a:r>
          </a:p>
          <a:p>
            <a:r>
              <a:rPr lang="en-US" sz="17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Dr. Muhammad Amir (DEE, UET, Peshawar)</a:t>
            </a:r>
          </a:p>
          <a:p>
            <a:r>
              <a:rPr lang="en-US" sz="1700" dirty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 </a:t>
            </a:r>
            <a:r>
              <a:rPr lang="en-US" sz="17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                    </a:t>
            </a:r>
            <a:endParaRPr lang="en-US" sz="1700" dirty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438400" y="5486400"/>
            <a:ext cx="4267200" cy="838200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Put on your headphones. Click Slideshow. Play the Speaker icon on each Slide and listen to the Lecture. Change Slide through Right/Left arrow keys or Page Down/Page Up keys </a:t>
            </a:r>
            <a:endParaRPr lang="en-US" sz="1200" b="1" dirty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67200" y="40386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934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28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85900" y="762000"/>
            <a:ext cx="7239000" cy="1622425"/>
          </a:xfrm>
        </p:spPr>
        <p:txBody>
          <a:bodyPr>
            <a:normAutofit fontScale="90000"/>
          </a:bodyPr>
          <a:lstStyle/>
          <a:p>
            <a:r>
              <a:rPr lang="en-US" sz="28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/>
            </a:r>
            <a:br>
              <a:rPr lang="en-US" sz="28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</a:br>
            <a:r>
              <a:rPr lang="en-US" sz="1800" b="1" dirty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B</a:t>
            </a:r>
            <a:r>
              <a:rPr lang="en-US" sz="1800" b="1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asic Question: </a:t>
            </a:r>
            <a:br>
              <a:rPr lang="en-US" sz="1800" b="1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</a:br>
            <a:r>
              <a:rPr lang="en-US" sz="18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	What is Engineering Economy (EE)?</a:t>
            </a:r>
            <a:br>
              <a:rPr lang="en-US" sz="18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</a:br>
            <a:r>
              <a:rPr lang="en-US" sz="18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Answer: </a:t>
            </a:r>
            <a:br>
              <a:rPr lang="en-US" sz="18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</a:br>
            <a:r>
              <a:rPr lang="en-US" sz="18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	In the simplest of terms, EE is a collection of techniques that simplify</a:t>
            </a:r>
            <a:br>
              <a:rPr lang="en-US" sz="18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</a:br>
            <a:r>
              <a:rPr lang="en-US" sz="1800" dirty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	</a:t>
            </a:r>
            <a:r>
              <a:rPr lang="en-US" sz="18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comparisons of alternatives based on economics.</a:t>
            </a:r>
            <a:br>
              <a:rPr lang="en-US" sz="18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</a:br>
            <a:endParaRPr lang="en-US" sz="1800" dirty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485900" y="2667000"/>
            <a:ext cx="7239000" cy="2514600"/>
          </a:xfrm>
          <a:prstGeom prst="rect">
            <a:avLst/>
          </a:prstGeom>
        </p:spPr>
        <p:txBody>
          <a:bodyPr anchor="b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Calibri" pitchFamily="34" charset="0"/>
                <a:ea typeface="+mj-ea"/>
                <a:cs typeface="Calibri" pitchFamily="34" charset="0"/>
              </a:rPr>
              <a:t> </a:t>
            </a:r>
            <a:r>
              <a:rPr kumimoji="0" lang="en-US" sz="1600" b="1" i="0" u="none" strike="noStrike" kern="1200" cap="none" spc="0" normalizeH="0" baseline="0" noProof="0" dirty="0" smtClean="0">
                <a:ln>
                  <a:noFill/>
                </a:ln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Calibri" pitchFamily="34" charset="0"/>
                <a:ea typeface="+mj-ea"/>
                <a:cs typeface="Calibri" pitchFamily="34" charset="0"/>
              </a:rPr>
              <a:t>Counter Question : 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Calibri" pitchFamily="34" charset="0"/>
                <a:ea typeface="+mj-ea"/>
                <a:cs typeface="Calibri" pitchFamily="34" charset="0"/>
              </a:rPr>
              <a:t/>
            </a:r>
            <a:b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Calibri" pitchFamily="34" charset="0"/>
                <a:ea typeface="+mj-ea"/>
                <a:cs typeface="Calibri" pitchFamily="34" charset="0"/>
              </a:rPr>
            </a:b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Calibri" pitchFamily="34" charset="0"/>
                <a:ea typeface="+mj-ea"/>
                <a:cs typeface="Calibri" pitchFamily="34" charset="0"/>
              </a:rPr>
              <a:t>	What is </a:t>
            </a:r>
            <a:r>
              <a:rPr lang="en-US" sz="1600" dirty="0" smtClean="0"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latin typeface="Calibri" pitchFamily="34" charset="0"/>
                <a:ea typeface="+mj-ea"/>
                <a:cs typeface="Calibri" pitchFamily="34" charset="0"/>
              </a:rPr>
              <a:t>not Engineering Economy (EE)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Calibri" pitchFamily="34" charset="0"/>
                <a:ea typeface="+mj-ea"/>
                <a:cs typeface="Calibri" pitchFamily="34" charset="0"/>
              </a:rPr>
              <a:t>?</a:t>
            </a:r>
            <a:b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Calibri" pitchFamily="34" charset="0"/>
                <a:ea typeface="+mj-ea"/>
                <a:cs typeface="Calibri" pitchFamily="34" charset="0"/>
              </a:rPr>
            </a:b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Calibri" pitchFamily="34" charset="0"/>
                <a:ea typeface="+mj-ea"/>
                <a:cs typeface="Calibri" pitchFamily="34" charset="0"/>
              </a:rPr>
              <a:t>Answer: </a:t>
            </a:r>
            <a:b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Calibri" pitchFamily="34" charset="0"/>
                <a:ea typeface="+mj-ea"/>
                <a:cs typeface="Calibri" pitchFamily="34" charset="0"/>
              </a:rPr>
            </a:b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Calibri" pitchFamily="34" charset="0"/>
                <a:ea typeface="+mj-ea"/>
                <a:cs typeface="Calibri" pitchFamily="34" charset="0"/>
              </a:rPr>
              <a:t>	EE is not a method or process for determining what the “Alternatives” 	(i.e. Options for solving a problem or means for doing something) are</a:t>
            </a:r>
            <a:r>
              <a:rPr kumimoji="0" lang="en-US" sz="1600" b="0" i="0" u="none" strike="noStrike" kern="1200" cap="none" spc="0" normalizeH="0" noProof="0" dirty="0" smtClean="0">
                <a:ln>
                  <a:noFill/>
                </a:ln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Calibri" pitchFamily="34" charset="0"/>
                <a:ea typeface="+mj-ea"/>
                <a:cs typeface="Calibri" pitchFamily="34" charset="0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600" dirty="0" smtClean="0">
              <a:effectLst>
                <a:outerShdw blurRad="50000" dist="30000" dir="5400000" algn="tl" rotWithShape="0">
                  <a:srgbClr val="000000">
                    <a:alpha val="30000"/>
                  </a:srgbClr>
                </a:outerShdw>
              </a:effectLst>
              <a:latin typeface="Calibri" pitchFamily="34" charset="0"/>
              <a:ea typeface="+mj-ea"/>
              <a:cs typeface="Calibri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noProof="0" dirty="0" smtClean="0">
                <a:ln>
                  <a:noFill/>
                </a:ln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Calibri" pitchFamily="34" charset="0"/>
                <a:ea typeface="+mj-ea"/>
                <a:cs typeface="Calibri" pitchFamily="34" charset="0"/>
              </a:rPr>
              <a:t>On the flip side, EE begins after all credible alternatives/options have been identified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latin typeface="Calibri" pitchFamily="34" charset="0"/>
                <a:ea typeface="+mj-ea"/>
                <a:cs typeface="Calibri" pitchFamily="34" charset="0"/>
              </a:rPr>
              <a:t>b</a:t>
            </a:r>
            <a:r>
              <a:rPr lang="en-US" sz="1600" dirty="0" smtClean="0"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latin typeface="Calibri" pitchFamily="34" charset="0"/>
                <a:ea typeface="+mj-ea"/>
                <a:cs typeface="Calibri" pitchFamily="34" charset="0"/>
              </a:rPr>
              <a:t>y the Engineer </a:t>
            </a:r>
            <a:r>
              <a:rPr kumimoji="0" lang="en-US" sz="1600" b="0" i="0" u="none" strike="noStrike" kern="1200" cap="none" spc="0" normalizeH="0" noProof="0" dirty="0" smtClean="0">
                <a:ln>
                  <a:noFill/>
                </a:ln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Calibri" pitchFamily="34" charset="0"/>
                <a:ea typeface="+mj-ea"/>
                <a:cs typeface="Calibri" pitchFamily="34" charset="0"/>
              </a:rPr>
              <a:t>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Calibri" pitchFamily="34" charset="0"/>
                <a:ea typeface="+mj-ea"/>
                <a:cs typeface="Calibri" pitchFamily="34" charset="0"/>
              </a:rPr>
              <a:t/>
            </a:r>
            <a:b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Calibri" pitchFamily="34" charset="0"/>
                <a:ea typeface="+mj-ea"/>
                <a:cs typeface="Calibri" pitchFamily="34" charset="0"/>
              </a:rPr>
            </a:br>
            <a:endParaRPr kumimoji="0" lang="en-US" sz="1600" b="0" i="0" u="none" strike="noStrike" kern="1200" cap="none" spc="0" normalizeH="0" baseline="0" noProof="0" dirty="0">
              <a:ln>
                <a:noFill/>
              </a:ln>
              <a:effectLst>
                <a:outerShdw blurRad="50000" dist="30000" dir="5400000" algn="tl" rotWithShape="0">
                  <a:srgbClr val="000000">
                    <a:alpha val="30000"/>
                  </a:srgbClr>
                </a:outerShdw>
              </a:effectLst>
              <a:uLnTx/>
              <a:uFillTx/>
              <a:latin typeface="Calibri" pitchFamily="34" charset="0"/>
              <a:ea typeface="+mj-ea"/>
              <a:cs typeface="Calibri" pitchFamily="34" charset="0"/>
            </a:endParaRPr>
          </a:p>
        </p:txBody>
      </p:sp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00600" y="5334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149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059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24528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47800" y="152400"/>
            <a:ext cx="7239000" cy="2209800"/>
          </a:xfrm>
        </p:spPr>
        <p:txBody>
          <a:bodyPr>
            <a:normAutofit fontScale="90000"/>
          </a:bodyPr>
          <a:lstStyle/>
          <a:p>
            <a:r>
              <a:rPr lang="en-US" sz="28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/>
            </a:r>
            <a:br>
              <a:rPr lang="en-US" sz="28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</a:br>
            <a:r>
              <a:rPr lang="en-US" sz="1800" b="1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Question about all Credible “Alternatives/Options”: </a:t>
            </a:r>
            <a:br>
              <a:rPr lang="en-US" sz="1800" b="1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</a:br>
            <a:r>
              <a:rPr lang="en-US" sz="18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	</a:t>
            </a:r>
            <a:br>
              <a:rPr lang="en-US" sz="18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</a:br>
            <a:r>
              <a:rPr lang="en-US" sz="18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	What if the best alternative is actually the one that the Engineer has not</a:t>
            </a:r>
            <a:br>
              <a:rPr lang="en-US" sz="18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</a:br>
            <a:r>
              <a:rPr lang="en-US" sz="1800" dirty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	</a:t>
            </a:r>
            <a:r>
              <a:rPr lang="en-US" sz="18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even recognized as an alternative?</a:t>
            </a:r>
            <a:br>
              <a:rPr lang="en-US" sz="18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</a:br>
            <a:r>
              <a:rPr lang="en-US" sz="18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Answer: </a:t>
            </a:r>
            <a:br>
              <a:rPr lang="en-US" sz="18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</a:br>
            <a:r>
              <a:rPr lang="en-US" sz="18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	In such a case, application of all methods used in EE will not result in “its”</a:t>
            </a:r>
            <a:br>
              <a:rPr lang="en-US" sz="18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</a:br>
            <a:r>
              <a:rPr lang="en-US" sz="1800" dirty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	</a:t>
            </a:r>
            <a:r>
              <a:rPr lang="en-US" sz="18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selection inside the Engineer’s feasibility report.</a:t>
            </a:r>
            <a:br>
              <a:rPr lang="en-US" sz="18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</a:br>
            <a:endParaRPr lang="en-US" sz="1800" dirty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545772" y="2286000"/>
            <a:ext cx="7239000" cy="3276600"/>
          </a:xfrm>
          <a:prstGeom prst="rect">
            <a:avLst/>
          </a:prstGeom>
        </p:spPr>
        <p:txBody>
          <a:bodyPr anchor="b"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300" kern="1200">
                <a:solidFill>
                  <a:schemeClr val="tx2">
                    <a:satMod val="130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extLst/>
          </a:lstStyle>
          <a:p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/>
            </a:r>
            <a:b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</a:br>
            <a:r>
              <a:rPr lang="en-US" sz="1600" b="1" dirty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O</a:t>
            </a:r>
            <a:r>
              <a:rPr lang="en-US" sz="1600" b="1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ther Factors: </a:t>
            </a:r>
            <a:br>
              <a:rPr lang="en-US" sz="1600" b="1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</a:br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	</a:t>
            </a:r>
            <a:b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</a:br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	While EE is the sole criterion for selecting the best alternative,</a:t>
            </a:r>
          </a:p>
          <a:p>
            <a:r>
              <a:rPr lang="en-US" sz="1600" dirty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	</a:t>
            </a:r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Real World decisions may also include other factors such as: e.g. During 	power generation: Whether to generate from Hydro, Nuclear, Gas, Coal 	etc.</a:t>
            </a:r>
          </a:p>
          <a:p>
            <a:endParaRPr lang="en-US" sz="1600" dirty="0" smtClean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Safety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Air pollution (Carbon Emissions/Global warming)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Water demand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Waste disposal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Public acceptance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Political hurdles</a:t>
            </a:r>
            <a:endParaRPr lang="en-US" sz="1600" dirty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</p:txBody>
      </p:sp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60472" y="5638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5710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13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47800" y="152400"/>
            <a:ext cx="7239000" cy="68580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28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/>
            </a:r>
            <a:br>
              <a:rPr lang="en-US" sz="28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</a:br>
            <a:r>
              <a:rPr lang="en-US" sz="1800" b="1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PERFORMING AN ENGINEERING ECONOMY STUDY</a:t>
            </a:r>
            <a:br>
              <a:rPr lang="en-US" sz="1800" b="1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</a:br>
            <a:r>
              <a:rPr lang="en-US" sz="1800" u="sng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Necessary Terms and Concepts</a:t>
            </a:r>
            <a:endParaRPr lang="en-US" sz="1800" dirty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589314" y="914400"/>
            <a:ext cx="7239000" cy="2819400"/>
          </a:xfrm>
          <a:prstGeom prst="rect">
            <a:avLst/>
          </a:prstGeom>
        </p:spPr>
        <p:txBody>
          <a:bodyPr anchor="b"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300" kern="1200">
                <a:solidFill>
                  <a:schemeClr val="tx2">
                    <a:satMod val="130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extLst/>
          </a:lstStyle>
          <a:p>
            <a:pPr marL="342900" indent="-342900">
              <a:buAutoNum type="arabicPeriod"/>
            </a:pPr>
            <a:r>
              <a:rPr lang="en-US" sz="1600" b="1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Alternatives</a:t>
            </a:r>
            <a:br>
              <a:rPr lang="en-US" sz="1600" b="1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</a:br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	</a:t>
            </a:r>
            <a:b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</a:br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An “Alternative” is a stand alone solution for a given </a:t>
            </a:r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situation.</a:t>
            </a:r>
            <a:endParaRPr lang="en-US" sz="1600" dirty="0" smtClean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  <a:p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        </a:t>
            </a:r>
          </a:p>
          <a:p>
            <a:r>
              <a:rPr lang="en-US" sz="1600" dirty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 </a:t>
            </a:r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      	We face alternatives in virtually everything we do – every day e.g. Mode 	of transportation, choices in food, to buy or rent a house etc.</a:t>
            </a:r>
          </a:p>
          <a:p>
            <a:endParaRPr lang="en-US" sz="1600" dirty="0" smtClean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  <a:p>
            <a:r>
              <a:rPr lang="en-US" sz="1600" dirty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	</a:t>
            </a:r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Similarly, in Engineering practice, several ways can be used for 	accomplishing a given task. For an Engineer, it is necessary to compare the 	alternatives in a rational manner so that the most economical alternative 	can be selected. 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741714" y="3766457"/>
            <a:ext cx="7239000" cy="2209800"/>
          </a:xfrm>
          <a:prstGeom prst="rect">
            <a:avLst/>
          </a:prstGeom>
        </p:spPr>
        <p:txBody>
          <a:bodyPr anchor="b"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300" kern="1200">
                <a:solidFill>
                  <a:schemeClr val="tx2">
                    <a:satMod val="130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extLst/>
          </a:lstStyle>
          <a:p>
            <a:r>
              <a:rPr lang="en-US" sz="1600" b="1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Points to be observed while considering Alternatives</a:t>
            </a:r>
            <a:br>
              <a:rPr lang="en-US" sz="1600" b="1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</a:br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	</a:t>
            </a:r>
            <a:b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</a:br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1. Purchase Cost (First Cost)</a:t>
            </a:r>
          </a:p>
          <a:p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2. Anticipated useful life</a:t>
            </a:r>
          </a:p>
          <a:p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3. Yearly cost of maintaining assets (Annual maintenance &amp; operating costs)</a:t>
            </a:r>
          </a:p>
          <a:p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4. Anticipated resale value (Salvage value)</a:t>
            </a:r>
          </a:p>
          <a:p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5. Interest rate</a:t>
            </a:r>
          </a:p>
          <a:p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The above points determine for an Engineer which alternative is best from economic</a:t>
            </a:r>
          </a:p>
          <a:p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perspective</a:t>
            </a:r>
          </a:p>
        </p:txBody>
      </p:sp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419600" y="5791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949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552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47800" y="152400"/>
            <a:ext cx="7239000" cy="68580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28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/>
            </a:r>
            <a:br>
              <a:rPr lang="en-US" sz="28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</a:br>
            <a:r>
              <a:rPr lang="en-US" sz="1800" b="1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PERFORMING AN ENGINEERING ECONOMY STUDY</a:t>
            </a:r>
            <a:br>
              <a:rPr lang="en-US" sz="1800" b="1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</a:br>
            <a:r>
              <a:rPr lang="en-US" sz="1800" u="sng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Necessary Terms and Concepts</a:t>
            </a:r>
            <a:endParaRPr lang="en-US" sz="1800" dirty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589314" y="914400"/>
            <a:ext cx="7239000" cy="2514600"/>
          </a:xfrm>
          <a:prstGeom prst="rect">
            <a:avLst/>
          </a:prstGeom>
        </p:spPr>
        <p:txBody>
          <a:bodyPr anchor="b"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300" kern="1200">
                <a:solidFill>
                  <a:schemeClr val="tx2">
                    <a:satMod val="130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extLst/>
          </a:lstStyle>
          <a:p>
            <a:r>
              <a:rPr lang="en-US" sz="1600" b="1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2.    Cash Flows</a:t>
            </a:r>
            <a:br>
              <a:rPr lang="en-US" sz="1600" b="1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</a:br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	</a:t>
            </a:r>
            <a:b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</a:br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The estimated Inflows (Revenues) and Outflows (Costs) of money in a potential project are called Cash Flows.</a:t>
            </a:r>
          </a:p>
          <a:p>
            <a:endParaRPr lang="en-US" sz="1600" dirty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  <a:p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Cash Flows are at the heart of Engineering Economic analysis but also represent the weakest part of the analysis – WHY?</a:t>
            </a:r>
          </a:p>
          <a:p>
            <a:endParaRPr lang="en-US" sz="1600" dirty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  <a:p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Answer: Because estimating them are judgments about what will happen in the future e.g. judging $ price, oil Price and other commodity prices.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589314" y="3646714"/>
            <a:ext cx="7239000" cy="2220686"/>
          </a:xfrm>
          <a:prstGeom prst="rect">
            <a:avLst/>
          </a:prstGeom>
        </p:spPr>
        <p:txBody>
          <a:bodyPr anchor="b"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300" kern="1200">
                <a:solidFill>
                  <a:schemeClr val="tx2">
                    <a:satMod val="130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extLst/>
          </a:lstStyle>
          <a:p>
            <a:pPr marL="342900" indent="-342900">
              <a:buAutoNum type="arabicPeriod" startAt="3"/>
            </a:pPr>
            <a:r>
              <a:rPr lang="en-US" sz="1600" b="1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Alternative Selection</a:t>
            </a:r>
            <a:br>
              <a:rPr lang="en-US" sz="1600" b="1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</a:br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	</a:t>
            </a:r>
            <a:b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</a:br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	In Engineering practice, every situational analysis may present multiple 	alternatives for a solution.</a:t>
            </a:r>
          </a:p>
          <a:p>
            <a:r>
              <a:rPr lang="en-US" sz="1600" dirty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	</a:t>
            </a:r>
            <a:endParaRPr lang="en-US" sz="1600" dirty="0" smtClean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  <a:p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	But then there is always a Do Nothing (DN) alternative.</a:t>
            </a:r>
          </a:p>
          <a:p>
            <a:endParaRPr lang="en-US" sz="1600" dirty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  <a:p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	Rationally, if an Engineer selects the DN alternative then it must signify 	the most favorable economic </a:t>
            </a:r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outcome.</a:t>
            </a:r>
            <a:endParaRPr lang="en-US" sz="1600" dirty="0" smtClean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71600" y="560614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222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26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47800" y="152400"/>
            <a:ext cx="7239000" cy="68580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28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/>
            </a:r>
            <a:br>
              <a:rPr lang="en-US" sz="28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</a:br>
            <a:r>
              <a:rPr lang="en-US" sz="1800" b="1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PERFORMING AN ENGINEERING ECONOMY STUDY</a:t>
            </a:r>
            <a:br>
              <a:rPr lang="en-US" sz="1800" b="1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</a:br>
            <a:r>
              <a:rPr lang="en-US" sz="1800" u="sng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Necessary Terms and Concepts</a:t>
            </a:r>
            <a:endParaRPr lang="en-US" sz="1800" dirty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589314" y="914400"/>
            <a:ext cx="7239000" cy="2971800"/>
          </a:xfrm>
          <a:prstGeom prst="rect">
            <a:avLst/>
          </a:prstGeom>
        </p:spPr>
        <p:txBody>
          <a:bodyPr anchor="b"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300" kern="1200">
                <a:solidFill>
                  <a:schemeClr val="tx2">
                    <a:satMod val="130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extLst/>
          </a:lstStyle>
          <a:p>
            <a:pPr marL="342900" indent="-342900">
              <a:buAutoNum type="arabicPeriod" startAt="4"/>
            </a:pPr>
            <a:r>
              <a:rPr lang="en-US" sz="1600" b="1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Evaluation Criteria for an Alternative</a:t>
            </a:r>
            <a:br>
              <a:rPr lang="en-US" sz="1600" b="1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</a:br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	</a:t>
            </a:r>
            <a:b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</a:br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e.g. Evaluating route to UET campus</a:t>
            </a:r>
          </a:p>
          <a:p>
            <a:r>
              <a:rPr lang="en-US" sz="1600" dirty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	</a:t>
            </a:r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1. Safest</a:t>
            </a:r>
          </a:p>
          <a:p>
            <a:r>
              <a:rPr lang="en-US" sz="1600" dirty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	</a:t>
            </a:r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2. Fastest</a:t>
            </a:r>
          </a:p>
          <a:p>
            <a:r>
              <a:rPr lang="en-US" sz="1600" dirty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	</a:t>
            </a:r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3. Cheapest</a:t>
            </a:r>
          </a:p>
          <a:p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	4. Shortest</a:t>
            </a:r>
          </a:p>
          <a:p>
            <a:r>
              <a:rPr lang="en-US" sz="1600" dirty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	</a:t>
            </a:r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5. Etc.	All of you evaluate the route based on your 				situation and select the best option/alternative for you.</a:t>
            </a:r>
          </a:p>
          <a:p>
            <a:endParaRPr lang="en-US" sz="1600" dirty="0" smtClean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  <a:p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But in Engineering Economic evaluation, the alternative with the lowest overall cost or highest overall income is rationally selected.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589314" y="3886200"/>
            <a:ext cx="7239000" cy="1371600"/>
          </a:xfrm>
          <a:prstGeom prst="rect">
            <a:avLst/>
          </a:prstGeom>
        </p:spPr>
        <p:txBody>
          <a:bodyPr anchor="b"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300" kern="1200">
                <a:solidFill>
                  <a:schemeClr val="tx2">
                    <a:satMod val="130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extLst/>
          </a:lstStyle>
          <a:p>
            <a:pPr marL="342900" indent="-342900">
              <a:buAutoNum type="arabicPeriod" startAt="5"/>
            </a:pPr>
            <a:r>
              <a:rPr lang="en-US" sz="1600" b="1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Intangible Factors </a:t>
            </a:r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(Can not touch but will make you make non economic choices)</a:t>
            </a:r>
            <a:r>
              <a:rPr lang="en-US" sz="1600" b="1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/>
            </a:r>
            <a:br>
              <a:rPr lang="en-US" sz="1600" b="1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</a:br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	</a:t>
            </a:r>
            <a:b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</a:br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	1. Goodwill</a:t>
            </a:r>
          </a:p>
          <a:p>
            <a:r>
              <a:rPr lang="en-US" sz="1600" dirty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	</a:t>
            </a:r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2. Convenience</a:t>
            </a:r>
          </a:p>
          <a:p>
            <a:r>
              <a:rPr lang="en-US" sz="1600" dirty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	</a:t>
            </a:r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3. Friendship</a:t>
            </a:r>
          </a:p>
        </p:txBody>
      </p:sp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904014" y="5410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419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72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47800" y="152400"/>
            <a:ext cx="7239000" cy="68580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28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/>
            </a:r>
            <a:br>
              <a:rPr lang="en-US" sz="28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</a:br>
            <a:r>
              <a:rPr lang="en-US" sz="1800" b="1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PERFORMING AN ENGINEERING ECONOMY STUDY</a:t>
            </a:r>
            <a:br>
              <a:rPr lang="en-US" sz="1800" b="1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</a:br>
            <a:r>
              <a:rPr lang="en-US" sz="1800" u="sng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Necessary Terms and Concepts</a:t>
            </a:r>
            <a:endParaRPr lang="en-US" sz="1800" dirty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589314" y="914400"/>
            <a:ext cx="7239000" cy="2590800"/>
          </a:xfrm>
          <a:prstGeom prst="rect">
            <a:avLst/>
          </a:prstGeom>
        </p:spPr>
        <p:txBody>
          <a:bodyPr anchor="b"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300" kern="1200">
                <a:solidFill>
                  <a:schemeClr val="tx2">
                    <a:satMod val="130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extLst/>
          </a:lstStyle>
          <a:p>
            <a:pPr marL="342900" indent="-342900">
              <a:buAutoNum type="arabicPeriod" startAt="6"/>
            </a:pPr>
            <a:r>
              <a:rPr lang="en-US" sz="1600" b="1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Time Value of Money (TVM)</a:t>
            </a:r>
            <a:endParaRPr lang="en-US" sz="1600" b="1" dirty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  <a:p>
            <a:endParaRPr lang="en-US" sz="1600" b="1" dirty="0" smtClean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  <a:p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The change in the amount of money over a given time period is called TVM.</a:t>
            </a:r>
          </a:p>
          <a:p>
            <a:endParaRPr lang="en-US" sz="1600" dirty="0" smtClean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  <a:p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To determine the TVM measure of worth, Rate of Return (</a:t>
            </a:r>
            <a:r>
              <a:rPr lang="en-US" sz="1600" dirty="0" err="1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RoR</a:t>
            </a:r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) is used and it is used to </a:t>
            </a:r>
            <a:r>
              <a:rPr lang="en-US" sz="1600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Accept or Reject</a:t>
            </a:r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 </a:t>
            </a:r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an </a:t>
            </a:r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alternative.</a:t>
            </a:r>
          </a:p>
          <a:p>
            <a:endParaRPr lang="en-US" sz="1600" dirty="0" smtClean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  <a:p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It is said: </a:t>
            </a:r>
            <a:r>
              <a:rPr lang="en-US" sz="1600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“MONEY MAKES MONEY”</a:t>
            </a:r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 over time.</a:t>
            </a:r>
          </a:p>
          <a:p>
            <a:endParaRPr lang="en-US" sz="1600" dirty="0" smtClean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  <a:p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If invested or borrowed through proper calculated analysis not through blind </a:t>
            </a:r>
            <a:r>
              <a:rPr lang="en-US" sz="1600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RISK</a:t>
            </a:r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.</a:t>
            </a:r>
          </a:p>
        </p:txBody>
      </p:sp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495800" y="4495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087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086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AutoShape 2" descr="Half Wave Rectifier – Circuit Diagram, Theory &amp; Application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4340" name="AutoShape 4" descr="Half Wave Rectifier – Circuit Diagram, Theory &amp; Application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1" name="Rectangle 10"/>
          <p:cNvSpPr/>
          <p:nvPr/>
        </p:nvSpPr>
        <p:spPr>
          <a:xfrm>
            <a:off x="3200400" y="2819400"/>
            <a:ext cx="2781300" cy="533401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Thank You for listening</a:t>
            </a: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86250" y="4876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51050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23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olstice">
  <a:themeElements>
    <a:clrScheme name="Solstice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olstice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 contourW="12700">
            <a:bevelT w="0" h="0"/>
            <a:contourClr>
              <a:schemeClr val="phClr">
                <a:shade val="8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5400000"/>
            </a:lightRig>
          </a:scene3d>
          <a:sp3d contourW="12700">
            <a:bevelT w="25400" h="508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355000"/>
              </a:schemeClr>
            </a:gs>
            <a:gs pos="40000">
              <a:schemeClr val="phClr">
                <a:tint val="85000"/>
                <a:satMod val="320000"/>
              </a:schemeClr>
            </a:gs>
            <a:gs pos="100000">
              <a:schemeClr val="phClr">
                <a:shade val="55000"/>
                <a:satMod val="300000"/>
              </a:schemeClr>
            </a:gs>
          </a:gsLst>
          <a:path path="circle">
            <a:fillToRect l="-24500" t="-20000" r="124500" b="12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"/>
                <a:satMod val="300000"/>
              </a:schemeClr>
              <a:schemeClr val="phClr">
                <a:tint val="90000"/>
                <a:satMod val="225000"/>
              </a:schemeClr>
            </a:duotone>
          </a:blip>
          <a:tile tx="0" ty="0" sx="90000" sy="90000" flip="xy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Solstice</Template>
  <TotalTime>1055</TotalTime>
  <Words>187</Words>
  <Application>Microsoft Office PowerPoint</Application>
  <PresentationFormat>On-screen Show (4:3)</PresentationFormat>
  <Paragraphs>79</Paragraphs>
  <Slides>8</Slides>
  <Notes>8</Notes>
  <HiddenSlides>0</HiddenSlides>
  <MMClips>8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Solstice</vt:lpstr>
      <vt:lpstr>EE-287 Engineering Economics</vt:lpstr>
      <vt:lpstr> Basic Question:   What is Engineering Economy (EE)? Answer:   In the simplest of terms, EE is a collection of techniques that simplify  comparisons of alternatives based on economics. </vt:lpstr>
      <vt:lpstr> Question about all Credible “Alternatives/Options”:     What if the best alternative is actually the one that the Engineer has not  even recognized as an alternative? Answer:   In such a case, application of all methods used in EE will not result in “its”  selection inside the Engineer’s feasibility report. </vt:lpstr>
      <vt:lpstr> PERFORMING AN ENGINEERING ECONOMY STUDY Necessary Terms and Concepts</vt:lpstr>
      <vt:lpstr> PERFORMING AN ENGINEERING ECONOMY STUDY Necessary Terms and Concepts</vt:lpstr>
      <vt:lpstr> PERFORMING AN ENGINEERING ECONOMY STUDY Necessary Terms and Concepts</vt:lpstr>
      <vt:lpstr> PERFORMING AN ENGINEERING ECONOMY STUDY Necessary Terms and Concepts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Amir</dc:creator>
  <cp:lastModifiedBy>my computer</cp:lastModifiedBy>
  <cp:revision>122</cp:revision>
  <dcterms:created xsi:type="dcterms:W3CDTF">2020-04-30T08:45:44Z</dcterms:created>
  <dcterms:modified xsi:type="dcterms:W3CDTF">2020-11-29T12:49:22Z</dcterms:modified>
</cp:coreProperties>
</file>

<file path=docProps/thumbnail.jpeg>
</file>